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3" r:id="rId1"/>
  </p:sldMasterIdLst>
  <p:notesMasterIdLst>
    <p:notesMasterId r:id="rId21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58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0"/>
    <p:restoredTop sz="82687"/>
  </p:normalViewPr>
  <p:slideViewPr>
    <p:cSldViewPr snapToGrid="0" snapToObjects="1">
      <p:cViewPr varScale="1">
        <p:scale>
          <a:sx n="84" d="100"/>
          <a:sy n="84" d="100"/>
        </p:scale>
        <p:origin x="208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FA804C-32D4-BD4E-9F1C-B9ADA9088A02}" type="datetimeFigureOut">
              <a:rPr lang="en-US" smtClean="0"/>
              <a:t>1/29/18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217490-CE4B-CE4F-8313-6E384FDF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20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AllReduce</a:t>
            </a:r>
            <a:r>
              <a:rPr lang="en-US" dirty="0"/>
              <a:t>—an MPI construct</a:t>
            </a:r>
          </a:p>
          <a:p>
            <a:r>
              <a:rPr lang="en-US" dirty="0"/>
              <a:t> - basically a “headless” reduce</a:t>
            </a:r>
          </a:p>
          <a:p>
            <a:r>
              <a:rPr lang="en-US" dirty="0"/>
              <a:t> - a reduce in a case where all the nodes are interested in the result</a:t>
            </a:r>
          </a:p>
          <a:p>
            <a:r>
              <a:rPr lang="en-US" dirty="0"/>
              <a:t> - essentially combines ”Reduce” with “broadcast”</a:t>
            </a:r>
          </a:p>
          <a:p>
            <a:r>
              <a:rPr lang="en-US" dirty="0"/>
              <a:t> - can be done easily with a parameter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17490-CE4B-CE4F-8313-6E384FDFE0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075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616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62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0659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371297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6731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1/29/18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9882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1/29/18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9699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563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027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20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739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458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895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515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292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639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852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5849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  <p:sldLayoutId id="2147483769" r:id="rId16"/>
    <p:sldLayoutId id="214748377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el-analytics/BigDL/blob/master/docs/docs/ProgrammingGuide/run-on-dataproc.md" TargetMode="External"/><Relationship Id="rId2" Type="http://schemas.openxmlformats.org/officeDocument/2006/relationships/hyperlink" Target="https://bigdl-project.github.io/master/#PythonUserGuide/install-from-pip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el-analytics/BigDL/" TargetMode="External"/><Relationship Id="rId2" Type="http://schemas.openxmlformats.org/officeDocument/2006/relationships/hyperlink" Target="https://bigdl-project.github.io/master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7B8D8-1D8B-D04F-BD2E-22FC5B5D02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en-US" dirty="0" err="1"/>
              <a:t>BigDL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545660-2D8E-654D-AFB1-6E1A20463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© Intel</a:t>
            </a:r>
          </a:p>
          <a:p>
            <a:r>
              <a:rPr lang="en-US" dirty="0"/>
              <a:t>Slides based heavily on those by Jason Dai and Ding Ding,</a:t>
            </a:r>
            <a:br>
              <a:rPr lang="en-US" dirty="0"/>
            </a:br>
            <a:r>
              <a:rPr lang="en-US" dirty="0"/>
              <a:t>taken from AI Conference 2017 San Francisco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808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DEBD6-9805-B14D-85B7-C1CD4BAEC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Synchronization in </a:t>
            </a:r>
            <a:r>
              <a:rPr lang="en-US" dirty="0" err="1"/>
              <a:t>BigDL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3BD240-3F72-504D-94AB-A6279DA17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255" y="2041284"/>
            <a:ext cx="6079490" cy="477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938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7CACF-1861-BC49-BD84-4CD2660EC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Performance of </a:t>
            </a:r>
            <a:r>
              <a:rPr lang="en-US" sz="3200" dirty="0" err="1"/>
              <a:t>BigDL</a:t>
            </a:r>
            <a:r>
              <a:rPr lang="en-US" sz="3200" dirty="0"/>
              <a:t> Parameter Synchronization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1138BE-2276-1F42-A96A-D3F9A2758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969" y="2089556"/>
            <a:ext cx="6286062" cy="468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276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D1937-FDB3-6A42-A222-32953A768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Task Scheduling Overheads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A4F6DE-DC4A-A548-B34A-5955EB697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491" y="2044296"/>
            <a:ext cx="6549018" cy="469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213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0667B-2DDF-1B4C-97A3-92291B0ED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BigDL</a:t>
            </a:r>
            <a:r>
              <a:rPr lang="en-US" dirty="0"/>
              <a:t> + “Drizzle”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44A83-B730-DC4C-988F-982B4B513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2"/>
            <a:ext cx="4919352" cy="45211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low-latency execution engine for Apache Spark, packaged in </a:t>
            </a:r>
            <a:r>
              <a:rPr lang="en-US" dirty="0" err="1"/>
              <a:t>BigDL</a:t>
            </a:r>
            <a:endParaRPr lang="en-US" dirty="0"/>
          </a:p>
          <a:p>
            <a:r>
              <a:rPr lang="en-US" dirty="0"/>
              <a:t>Fine-grained execution with coarse-grained scheduling</a:t>
            </a:r>
          </a:p>
          <a:p>
            <a:r>
              <a:rPr lang="en-US" dirty="0"/>
              <a:t>Group scheduling</a:t>
            </a:r>
          </a:p>
          <a:p>
            <a:pPr lvl="1"/>
            <a:r>
              <a:rPr lang="en-US" dirty="0"/>
              <a:t>Scheduling a group of iterations at once</a:t>
            </a:r>
          </a:p>
          <a:p>
            <a:pPr lvl="1"/>
            <a:r>
              <a:rPr lang="en-US" dirty="0"/>
              <a:t>Fault tolerance, scheduling at group boundaries</a:t>
            </a:r>
          </a:p>
          <a:p>
            <a:r>
              <a:rPr lang="en-US" dirty="0"/>
              <a:t>Coordinating shuffles: </a:t>
            </a:r>
            <a:r>
              <a:rPr lang="en-US" b="1" dirty="0"/>
              <a:t>pre-scheduling</a:t>
            </a:r>
            <a:endParaRPr lang="en-US" dirty="0"/>
          </a:p>
          <a:p>
            <a:pPr lvl="1"/>
            <a:r>
              <a:rPr lang="en-US" dirty="0"/>
              <a:t>Pre-schedule tasks on executors</a:t>
            </a:r>
          </a:p>
          <a:p>
            <a:pPr lvl="1"/>
            <a:r>
              <a:rPr lang="en-US" dirty="0"/>
              <a:t>Trigger tasks once dependencies are met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5E68E-B470-DD49-BE8D-5274A5045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673" y="2230244"/>
            <a:ext cx="6494133" cy="453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8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D1937-FDB3-6A42-A222-32953A768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Task Scheduling Overheads, Redux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FCD508-1C5A-2847-B6A1-6B7CC6772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575" y="2047422"/>
            <a:ext cx="7308850" cy="467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7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1E09A-0FD3-2D48-85E5-3338CADCB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Drizzle increases mini-batch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4BD62-E02D-C546-BD52-0BAFF0AC5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Distributed synchronous mini-batch SGD</a:t>
            </a:r>
          </a:p>
          <a:p>
            <a:pPr lvl="1"/>
            <a:r>
              <a:rPr lang="en-US" dirty="0"/>
              <a:t>Increased mini-batch size</a:t>
            </a:r>
          </a:p>
          <a:p>
            <a:pPr lvl="1"/>
            <a:r>
              <a:rPr lang="en-US" b="1" dirty="0"/>
              <a:t>Can lead to loss in test accuracy</a:t>
            </a:r>
          </a:p>
          <a:p>
            <a:endParaRPr lang="en-US" b="1" dirty="0"/>
          </a:p>
          <a:p>
            <a:r>
              <a:rPr lang="en-US" dirty="0"/>
              <a:t>State-of-art method for scaling mini-batch size</a:t>
            </a:r>
            <a:endParaRPr lang="en-US" b="1" dirty="0"/>
          </a:p>
          <a:p>
            <a:pPr lvl="1"/>
            <a:r>
              <a:rPr lang="en-US" dirty="0"/>
              <a:t>Linear scaling rule</a:t>
            </a:r>
          </a:p>
          <a:p>
            <a:pPr lvl="1"/>
            <a:r>
              <a:rPr lang="en-US" dirty="0"/>
              <a:t>Warm-up</a:t>
            </a:r>
          </a:p>
          <a:p>
            <a:pPr lvl="1"/>
            <a:r>
              <a:rPr lang="en-US" dirty="0"/>
              <a:t>Layer-wise adaptive rate scaling</a:t>
            </a:r>
          </a:p>
          <a:p>
            <a:pPr lvl="1"/>
            <a:r>
              <a:rPr lang="en-US" dirty="0"/>
              <a:t>Adding batch normalization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D28E8AB-524A-4C43-8254-C563B02E17F5}"/>
              </a:ext>
            </a:extLst>
          </p:cNvPr>
          <p:cNvSpPr/>
          <p:nvPr/>
        </p:nvSpPr>
        <p:spPr>
          <a:xfrm>
            <a:off x="6949440" y="2336873"/>
            <a:ext cx="4937760" cy="1021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total_batch_size</a:t>
            </a:r>
            <a:r>
              <a:rPr lang="en-US" dirty="0"/>
              <a:t> = </a:t>
            </a:r>
            <a:r>
              <a:rPr lang="en-US" dirty="0" err="1"/>
              <a:t>batch_size_per_worker</a:t>
            </a:r>
            <a:r>
              <a:rPr lang="en-US" dirty="0"/>
              <a:t> * </a:t>
            </a:r>
            <a:r>
              <a:rPr lang="en-US" dirty="0" err="1"/>
              <a:t>num_of_workers</a:t>
            </a:r>
            <a:endParaRPr lang="en-US" dirty="0">
              <a:effectLst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1363FA6-A7FB-544B-A997-A9FB44F4E579}"/>
              </a:ext>
            </a:extLst>
          </p:cNvPr>
          <p:cNvSpPr/>
          <p:nvPr/>
        </p:nvSpPr>
        <p:spPr>
          <a:xfrm>
            <a:off x="7741920" y="4018316"/>
            <a:ext cx="3703320" cy="12575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“Accurate, Large </a:t>
            </a:r>
            <a:r>
              <a:rPr lang="en-US" dirty="0" err="1"/>
              <a:t>Minibatch</a:t>
            </a:r>
            <a:r>
              <a:rPr lang="en-US" dirty="0"/>
              <a:t> SGD: Training ImageNet in 1Hour”</a:t>
            </a:r>
            <a:endParaRPr lang="en-US" dirty="0">
              <a:effectLst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2A59857-F716-7A42-A810-41CD147DA02C}"/>
              </a:ext>
            </a:extLst>
          </p:cNvPr>
          <p:cNvSpPr/>
          <p:nvPr/>
        </p:nvSpPr>
        <p:spPr>
          <a:xfrm>
            <a:off x="7741920" y="5339043"/>
            <a:ext cx="3703320" cy="12575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“Scaling SGD Batch Size to 32K for ImageNet Training”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7017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F6747-EB43-2E4F-9B2B-2778F6B24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get started?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54DB5-D640-754F-AA9D-C8F0D17E5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easy as </a:t>
            </a:r>
            <a:r>
              <a:rPr lang="en-US" i="1" dirty="0"/>
              <a:t>pip install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https://bigdl-project.github.io/master/#PythonUserGuide/install-from-pip/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(add to custom Python startup script for </a:t>
            </a:r>
            <a:r>
              <a:rPr lang="en-US" dirty="0" err="1"/>
              <a:t>Dataproc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A few configuration changes to make on </a:t>
            </a:r>
            <a:r>
              <a:rPr lang="en-US" dirty="0" err="1"/>
              <a:t>Dataproc</a:t>
            </a:r>
            <a:r>
              <a:rPr lang="en-US" dirty="0"/>
              <a:t>, but not too bad</a:t>
            </a:r>
          </a:p>
          <a:p>
            <a:pPr lvl="1"/>
            <a:r>
              <a:rPr lang="en-US" dirty="0">
                <a:hlinkClick r:id="rId3"/>
              </a:rPr>
              <a:t>https://github.com/intel-analytics/BigDL/blob/master/docs/docs/ProgrammingGuide/run-on-dataproc.md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0476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0229-0101-E84C-8235-DFC7D6B5E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AABB7-6326-884B-AB0E-8DD4C96E1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2542540"/>
            <a:ext cx="56388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535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91C35-C7B0-F54C-9C5C-6E368EE8D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5866B-F012-8B4D-91A1-4607E33DB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https://bigdl-project.github.io/master/#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https://github.com/intel-analytics/BigDL/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3383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33E84-7290-5045-B9E8-F5F56C401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EE213-C12D-4D4D-8F6D-4EFF48364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521127"/>
          </a:xfrm>
        </p:spPr>
        <p:txBody>
          <a:bodyPr>
            <a:normAutofit/>
          </a:bodyPr>
          <a:lstStyle/>
          <a:p>
            <a:r>
              <a:rPr lang="en-US" dirty="0"/>
              <a:t>P1 is due </a:t>
            </a:r>
            <a:r>
              <a:rPr lang="en-US" b="1" i="1" dirty="0"/>
              <a:t>Thursday, February 1 at 11:59:59pm.</a:t>
            </a:r>
            <a:endParaRPr lang="en-US" i="1" dirty="0"/>
          </a:p>
          <a:p>
            <a:pPr lvl="1"/>
            <a:r>
              <a:rPr lang="en-US" dirty="0" err="1"/>
              <a:t>AutoLab</a:t>
            </a:r>
            <a:r>
              <a:rPr lang="en-US" dirty="0"/>
              <a:t> shuts down, and I stop considering changes on GitHub</a:t>
            </a:r>
          </a:p>
          <a:p>
            <a:r>
              <a:rPr lang="en-US" dirty="0"/>
              <a:t>P2 will be released on Thursday!</a:t>
            </a:r>
          </a:p>
          <a:p>
            <a:pPr lvl="1"/>
            <a:r>
              <a:rPr lang="en-US" dirty="0" err="1"/>
              <a:t>AutoLab</a:t>
            </a:r>
            <a:r>
              <a:rPr lang="en-US" dirty="0"/>
              <a:t> assignment will show up</a:t>
            </a:r>
          </a:p>
          <a:p>
            <a:pPr lvl="1"/>
            <a:r>
              <a:rPr lang="en-US" dirty="0"/>
              <a:t>Teams will be announced on Slack</a:t>
            </a:r>
          </a:p>
          <a:p>
            <a:pPr lvl="1"/>
            <a:r>
              <a:rPr lang="en-US" b="1" dirty="0"/>
              <a:t>Due Thursday, February 15 (2 weeks) at </a:t>
            </a:r>
            <a:r>
              <a:rPr lang="en-US" b="1"/>
              <a:t>11:59:59pm.</a:t>
            </a:r>
            <a:endParaRPr lang="en-US" b="1" dirty="0"/>
          </a:p>
          <a:p>
            <a:r>
              <a:rPr lang="en-US" dirty="0"/>
              <a:t>P1 Lightning Talks </a:t>
            </a:r>
            <a:r>
              <a:rPr lang="en-US" i="1" dirty="0"/>
              <a:t>next Wednesday!</a:t>
            </a:r>
            <a:endParaRPr lang="en-US" dirty="0"/>
          </a:p>
          <a:p>
            <a:pPr lvl="1"/>
            <a:r>
              <a:rPr lang="en-US" dirty="0"/>
              <a:t>Each team gives a </a:t>
            </a:r>
            <a:r>
              <a:rPr lang="en-US" i="1" dirty="0"/>
              <a:t>5-minute overview </a:t>
            </a:r>
            <a:r>
              <a:rPr lang="en-US" dirty="0"/>
              <a:t>of their work (slides please)</a:t>
            </a:r>
          </a:p>
          <a:p>
            <a:pPr lvl="1"/>
            <a:r>
              <a:rPr lang="en-US" dirty="0"/>
              <a:t>Highlight the approach you took (theory, engineering, teamwork) and how it paid off (or not)—what worked, what didn’t, what you’d keep, what you’d change</a:t>
            </a:r>
          </a:p>
          <a:p>
            <a:pPr lvl="1"/>
            <a:r>
              <a:rPr lang="en-US" dirty="0"/>
              <a:t>Teams will be called up randomly, so be ready to go!</a:t>
            </a:r>
          </a:p>
        </p:txBody>
      </p:sp>
    </p:spTree>
    <p:extLst>
      <p:ext uri="{BB962C8B-B14F-4D97-AF65-F5344CB8AC3E}">
        <p14:creationId xmlns:p14="http://schemas.microsoft.com/office/powerpoint/2010/main" val="65130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75E30-E69A-134E-AC6A-8B596277D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BigDL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1F091-D8C3-8545-9E51-005B3EFCF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5285581" cy="4521127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BigDL</a:t>
            </a:r>
            <a:r>
              <a:rPr lang="en-US" dirty="0"/>
              <a:t> is a deep learning library </a:t>
            </a:r>
            <a:r>
              <a:rPr lang="en-US" b="1" dirty="0"/>
              <a:t>built for Apache Spark</a:t>
            </a:r>
          </a:p>
          <a:p>
            <a:r>
              <a:rPr lang="en-US" dirty="0"/>
              <a:t>Make deep learning more accessible</a:t>
            </a:r>
          </a:p>
          <a:p>
            <a:pPr lvl="1"/>
            <a:r>
              <a:rPr lang="en-US" dirty="0"/>
              <a:t>Write deep learning applications as </a:t>
            </a:r>
            <a:r>
              <a:rPr lang="en-US" b="1" dirty="0"/>
              <a:t>standard Spark programs</a:t>
            </a:r>
          </a:p>
          <a:p>
            <a:pPr lvl="1"/>
            <a:r>
              <a:rPr lang="en-US" dirty="0"/>
              <a:t>Run on existing Spark/Hadoop clusters </a:t>
            </a:r>
            <a:r>
              <a:rPr lang="en-US" b="1" dirty="0"/>
              <a:t>(no changes needed)</a:t>
            </a:r>
          </a:p>
          <a:p>
            <a:r>
              <a:rPr lang="en-US" dirty="0"/>
              <a:t>Feature parity with </a:t>
            </a:r>
            <a:r>
              <a:rPr lang="en-US" dirty="0" err="1"/>
              <a:t>Caffe</a:t>
            </a:r>
            <a:r>
              <a:rPr lang="en-US" dirty="0"/>
              <a:t>, Torch, </a:t>
            </a:r>
            <a:r>
              <a:rPr lang="en-US" dirty="0" err="1"/>
              <a:t>TensorFlow</a:t>
            </a:r>
            <a:endParaRPr lang="en-US" dirty="0"/>
          </a:p>
          <a:p>
            <a:r>
              <a:rPr lang="en-US" dirty="0"/>
              <a:t>High-performance Intel MKL library in tasks, efficient all-reduce and SGD at scale</a:t>
            </a:r>
          </a:p>
          <a:p>
            <a:r>
              <a:rPr lang="en-US" dirty="0"/>
              <a:t>Works with pre-trained </a:t>
            </a:r>
            <a:r>
              <a:rPr lang="en-US" dirty="0" err="1"/>
              <a:t>Keras</a:t>
            </a:r>
            <a:r>
              <a:rPr lang="en-US" dirty="0"/>
              <a:t>, </a:t>
            </a:r>
            <a:r>
              <a:rPr lang="en-US" dirty="0" err="1"/>
              <a:t>Caffe</a:t>
            </a:r>
            <a:r>
              <a:rPr lang="en-US" dirty="0"/>
              <a:t>, or Torch 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82CCDB-53F4-814C-B7E6-B9ABF8B5C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280" y="2336872"/>
            <a:ext cx="6255909" cy="434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9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4596F-F87C-954D-A9BB-F08224319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deep learning accessible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826B5A-7579-8F46-A881-B0C0AD1F3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" y="2238246"/>
            <a:ext cx="10957560" cy="438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708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D871-8E16-284B-8C27-1259B72EB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BigDL’s</a:t>
            </a:r>
            <a:r>
              <a:rPr lang="en-US" dirty="0"/>
              <a:t>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919FC-0A99-994D-91FF-8983C0F29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/>
              <a:t>Make deep learning more accessible to big data and data science communities</a:t>
            </a:r>
          </a:p>
          <a:p>
            <a:r>
              <a:rPr lang="en-US" dirty="0"/>
              <a:t>Continue the use of familiar software tools (Spark) and hardware infrastructure (Hadoop clusters) to build deep learning applications</a:t>
            </a:r>
          </a:p>
          <a:p>
            <a:r>
              <a:rPr lang="en-US" dirty="0"/>
              <a:t>Analyze “big data” using deep learning on the same Hadoop/Spark cluster where the data are stored</a:t>
            </a:r>
          </a:p>
          <a:p>
            <a:r>
              <a:rPr lang="en-US" dirty="0"/>
              <a:t>Add deep learning functionalities to the Big Data (Spark) programs and/or workflow</a:t>
            </a:r>
          </a:p>
          <a:p>
            <a:r>
              <a:rPr lang="en-US" dirty="0"/>
              <a:t>Leverage existing Hadoop/Spark clusters to run deep learning applications</a:t>
            </a:r>
          </a:p>
          <a:p>
            <a:pPr lvl="1"/>
            <a:r>
              <a:rPr lang="en-US" dirty="0"/>
              <a:t>Shared with other workloads (e.g., ETL, data warehouse, feature engineering, statistic machine learning, graph analytics, etc.) in a dynamic and elastic fashion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506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01526-3AE5-354B-A63A-E68C7631E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Fraud Detection for </a:t>
            </a:r>
            <a:r>
              <a:rPr lang="en-US" dirty="0" err="1"/>
              <a:t>UnionPay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B7A75D-A035-C643-91A4-1A7DCF304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" y="2028048"/>
            <a:ext cx="10652760" cy="45327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0829DD-0B7F-EE4E-8C76-AE990E21FFA0}"/>
              </a:ext>
            </a:extLst>
          </p:cNvPr>
          <p:cNvSpPr/>
          <p:nvPr/>
        </p:nvSpPr>
        <p:spPr>
          <a:xfrm>
            <a:off x="0" y="6519446"/>
            <a:ext cx="120548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mp.weixin.qq.com</a:t>
            </a:r>
            <a:r>
              <a:rPr lang="en-US" sz="1600" dirty="0"/>
              <a:t>/</a:t>
            </a:r>
            <a:r>
              <a:rPr lang="en-US" sz="1600" dirty="0" err="1"/>
              <a:t>s?__biz</a:t>
            </a:r>
            <a:r>
              <a:rPr lang="en-US" sz="1600" dirty="0"/>
              <a:t>=MzI3NDAwNDUwNg==&amp;mid=2648307335&amp;idx=1&amp;sn=8eb9f63eaf2e40e24a90601b9cc03d1f</a:t>
            </a:r>
          </a:p>
        </p:txBody>
      </p:sp>
    </p:spTree>
    <p:extLst>
      <p:ext uri="{BB962C8B-B14F-4D97-AF65-F5344CB8AC3E}">
        <p14:creationId xmlns:p14="http://schemas.microsoft.com/office/powerpoint/2010/main" val="77420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07591-A9ED-594F-B9ED-D28D86EF6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Training in </a:t>
            </a:r>
            <a:r>
              <a:rPr lang="en-US" dirty="0" err="1"/>
              <a:t>BigDL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4AC743-C921-CE40-88CE-DA9C8852A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815" y="2108268"/>
            <a:ext cx="7278370" cy="460408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049C91E-E537-5548-A458-852845E89134}"/>
              </a:ext>
            </a:extLst>
          </p:cNvPr>
          <p:cNvSpPr/>
          <p:nvPr/>
        </p:nvSpPr>
        <p:spPr>
          <a:xfrm>
            <a:off x="9811385" y="2545080"/>
            <a:ext cx="2286000" cy="1386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“Data parallel” vs “Model parallel”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2F3BF20-8350-DF4F-B058-7552E04F25F1}"/>
              </a:ext>
            </a:extLst>
          </p:cNvPr>
          <p:cNvSpPr/>
          <p:nvPr/>
        </p:nvSpPr>
        <p:spPr>
          <a:xfrm>
            <a:off x="9811385" y="4642834"/>
            <a:ext cx="2286000" cy="1386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Runtime complexity</a:t>
            </a:r>
          </a:p>
        </p:txBody>
      </p:sp>
    </p:spTree>
    <p:extLst>
      <p:ext uri="{BB962C8B-B14F-4D97-AF65-F5344CB8AC3E}">
        <p14:creationId xmlns:p14="http://schemas.microsoft.com/office/powerpoint/2010/main" val="2250878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FFC3F-EA23-A744-A3DD-EEE59E456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as a standard Spark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541B5-65AF-6E47-81B7-6EB495E479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Standard Spark jobs</a:t>
            </a:r>
          </a:p>
          <a:p>
            <a:pPr lvl="1"/>
            <a:r>
              <a:rPr lang="en-US" sz="1400" dirty="0"/>
              <a:t>No changes to the Spark or Hadoop clusters needed</a:t>
            </a:r>
          </a:p>
          <a:p>
            <a:r>
              <a:rPr lang="en-US" sz="1400" dirty="0"/>
              <a:t>Iterative</a:t>
            </a:r>
          </a:p>
          <a:p>
            <a:pPr lvl="1"/>
            <a:r>
              <a:rPr lang="en-US" sz="1400" dirty="0"/>
              <a:t>Each iteration of the training runs as a Spark job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2305A8-D6B0-3847-8BDA-3FFC59DEDA7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1400" dirty="0"/>
              <a:t>Data parallel</a:t>
            </a:r>
          </a:p>
          <a:p>
            <a:pPr lvl="1"/>
            <a:r>
              <a:rPr lang="en-US" sz="1400" dirty="0"/>
              <a:t>Each Spark task runs the same model on a subset of the data (batch)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459FF0-1355-604B-B1D6-F6A920035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40" y="3884428"/>
            <a:ext cx="9875520" cy="285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54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5788ACD-6F55-7D4E-829A-4198A8E2E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Considerations in large-scale distributed training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8FFAE3-28A9-4A49-97F7-1248F5684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Optimizing parameter synchronization and aggregation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Optimizing task scheduling</a:t>
            </a:r>
          </a:p>
          <a:p>
            <a:endParaRPr lang="en-US" dirty="0"/>
          </a:p>
          <a:p>
            <a:r>
              <a:rPr lang="en-US" dirty="0"/>
              <a:t>Scaling batch size</a:t>
            </a:r>
          </a:p>
        </p:txBody>
      </p:sp>
    </p:spTree>
    <p:extLst>
      <p:ext uri="{BB962C8B-B14F-4D97-AF65-F5344CB8AC3E}">
        <p14:creationId xmlns:p14="http://schemas.microsoft.com/office/powerpoint/2010/main" val="181267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CD5BE-86BC-B844-ADBF-D163A57EE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Synchronization in Spark </a:t>
            </a:r>
            <a:r>
              <a:rPr lang="en-US" dirty="0" err="1"/>
              <a:t>MLlib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008AB2-C6DD-5347-9F30-CDDD28DBE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1" y="2063920"/>
            <a:ext cx="8686799" cy="465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78301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{7C0D8A05-981E-FE44-ABB6-E7DE670EA2DC}tf10001057</Template>
  <TotalTime>39</TotalTime>
  <Words>732</Words>
  <Application>Microsoft Macintosh PowerPoint</Application>
  <PresentationFormat>Widescreen</PresentationFormat>
  <Paragraphs>92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Trebuchet MS</vt:lpstr>
      <vt:lpstr>Berlin</vt:lpstr>
      <vt:lpstr>Spark BigDL</vt:lpstr>
      <vt:lpstr>What is BigDL?</vt:lpstr>
      <vt:lpstr>Making deep learning accessible</vt:lpstr>
      <vt:lpstr>BigDL’s Goals</vt:lpstr>
      <vt:lpstr>Case Study: Fraud Detection for UnionPay</vt:lpstr>
      <vt:lpstr>Distributed Training in BigDL</vt:lpstr>
      <vt:lpstr>Run as a standard Spark program</vt:lpstr>
      <vt:lpstr>Considerations in large-scale distributed training</vt:lpstr>
      <vt:lpstr>Parameter Synchronization in Spark MLlib</vt:lpstr>
      <vt:lpstr>Parameter Synchronization in BigDL</vt:lpstr>
      <vt:lpstr>Performance of BigDL Parameter Synchronization</vt:lpstr>
      <vt:lpstr>Spark Task Scheduling Overheads</vt:lpstr>
      <vt:lpstr>BigDL + “Drizzle”</vt:lpstr>
      <vt:lpstr>Spark Task Scheduling Overheads, Redux</vt:lpstr>
      <vt:lpstr>Drizzle increases mini-batch size</vt:lpstr>
      <vt:lpstr>Want to get started?</vt:lpstr>
      <vt:lpstr>Questions?</vt:lpstr>
      <vt:lpstr>References</vt:lpstr>
      <vt:lpstr>Project Notes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90</cp:revision>
  <dcterms:created xsi:type="dcterms:W3CDTF">2018-01-29T20:46:20Z</dcterms:created>
  <dcterms:modified xsi:type="dcterms:W3CDTF">2018-01-29T21:26:19Z</dcterms:modified>
</cp:coreProperties>
</file>